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58" r:id="rId4"/>
    <p:sldId id="259" r:id="rId5"/>
    <p:sldId id="260" r:id="rId6"/>
    <p:sldId id="261" r:id="rId7"/>
    <p:sldId id="313" r:id="rId8"/>
    <p:sldId id="310" r:id="rId9"/>
    <p:sldId id="265" r:id="rId10"/>
    <p:sldId id="311" r:id="rId11"/>
    <p:sldId id="267" r:id="rId12"/>
    <p:sldId id="312" r:id="rId13"/>
    <p:sldId id="316" r:id="rId14"/>
    <p:sldId id="262" r:id="rId15"/>
    <p:sldId id="315" r:id="rId16"/>
    <p:sldId id="270" r:id="rId17"/>
    <p:sldId id="272" r:id="rId18"/>
    <p:sldId id="317" r:id="rId19"/>
    <p:sldId id="278" r:id="rId20"/>
    <p:sldId id="279" r:id="rId21"/>
    <p:sldId id="280" r:id="rId22"/>
    <p:sldId id="281" r:id="rId23"/>
    <p:sldId id="282" r:id="rId24"/>
    <p:sldId id="286" r:id="rId25"/>
    <p:sldId id="287" r:id="rId2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 xmlns:p15="http://schemas.microsoft.com/office/powerpoint/2012/main">
        <p15:guide id="1" orient="horz" pos="3072">
          <p15:clr>
            <a:srgbClr val="A4A3A4"/>
          </p15:clr>
        </p15:guide>
        <p15:guide id="2" pos="409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yle Ofor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3"/>
    <p:restoredTop sz="77544" autoAdjust="0"/>
  </p:normalViewPr>
  <p:slideViewPr>
    <p:cSldViewPr snapToGrid="0" snapToObjects="1">
      <p:cViewPr varScale="1">
        <p:scale>
          <a:sx n="60" d="100"/>
          <a:sy n="60" d="100"/>
        </p:scale>
        <p:origin x="-320" y="-104"/>
      </p:cViewPr>
      <p:guideLst>
        <p:guide orient="horz" pos="3072"/>
        <p:guide pos="4096"/>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interSettings" Target="printerSettings/printerSettings1.bin"/><Relationship Id="rId29" Type="http://schemas.openxmlformats.org/officeDocument/2006/relationships/commentAuthors" Target="commentAuthor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6-01-25T13:17:21.125" idx="1">
    <p:pos x="10" y="10"/>
    <p:text>I'm good with reading this, but I think we should break it into multiple slides.</p:text>
  </p:cm>
</p:cmLst>
</file>

<file path=ppt/media/image1.png>
</file>

<file path=ppt/media/image2.jpg>
</file>

<file path=ppt/media/image3.jp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baseline="0" dirty="0" smtClean="0"/>
              <a:t>“Good to meet you, I’m Kyle”</a:t>
            </a:r>
          </a:p>
          <a:p>
            <a:r>
              <a:rPr lang="en-US" baseline="0" dirty="0" smtClean="0"/>
              <a:t> “I’m Brandy” </a:t>
            </a:r>
          </a:p>
          <a:p>
            <a:r>
              <a:rPr lang="en-US" baseline="0" dirty="0" smtClean="0"/>
              <a:t>“let’s get started”)</a:t>
            </a:r>
          </a:p>
        </p:txBody>
      </p:sp>
    </p:spTree>
    <p:extLst>
      <p:ext uri="{BB962C8B-B14F-4D97-AF65-F5344CB8AC3E}">
        <p14:creationId xmlns:p14="http://schemas.microsoft.com/office/powerpoint/2010/main" val="1580781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97336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program, it’ll be clear that only</a:t>
            </a:r>
            <a:r>
              <a:rPr lang="en-US" baseline="0" dirty="0" smtClean="0"/>
              <a:t> you can make yourself get the knowledge you want. That should be maybe a little scary, but also empowering!</a:t>
            </a:r>
          </a:p>
          <a:p>
            <a:r>
              <a:rPr lang="en-US" baseline="0" dirty="0" smtClean="0"/>
              <a:t>Have students record 3 goals you have for yourself for this class.</a:t>
            </a:r>
          </a:p>
          <a:p>
            <a:r>
              <a:rPr lang="en-US" baseline="0" dirty="0" smtClean="0"/>
              <a:t>Have students record 3 apprehensions they have about meeting their goals.</a:t>
            </a:r>
            <a:endParaRPr lang="en-US" dirty="0" smtClean="0"/>
          </a:p>
        </p:txBody>
      </p:sp>
    </p:spTree>
    <p:extLst>
      <p:ext uri="{BB962C8B-B14F-4D97-AF65-F5344CB8AC3E}">
        <p14:creationId xmlns:p14="http://schemas.microsoft.com/office/powerpoint/2010/main" val="802458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sz="2200" b="0" i="0" u="none" strike="noStrike" dirty="0" smtClean="0">
                <a:effectLst/>
                <a:latin typeface="Helvetica Neue"/>
                <a:ea typeface="Helvetica Neue"/>
                <a:cs typeface="Helvetica Neue"/>
                <a:sym typeface="Helvetica Neue"/>
              </a:rPr>
              <a:t>Directions for participants: The first student will</a:t>
            </a:r>
            <a:r>
              <a:rPr lang="en-US" sz="2200" b="0" i="0" u="none" strike="noStrike" baseline="0" dirty="0" smtClean="0">
                <a:effectLst/>
                <a:latin typeface="Helvetica Neue"/>
                <a:ea typeface="Helvetica Neue"/>
                <a:cs typeface="Helvetica Neue"/>
                <a:sym typeface="Helvetica Neue"/>
              </a:rPr>
              <a:t> </a:t>
            </a:r>
            <a:r>
              <a:rPr lang="en-US" sz="2200" b="0" i="0" u="none" strike="noStrike" dirty="0" smtClean="0">
                <a:effectLst/>
                <a:latin typeface="Helvetica Neue"/>
                <a:ea typeface="Helvetica Neue"/>
                <a:cs typeface="Helvetica Neue"/>
                <a:sym typeface="Helvetica Neue"/>
              </a:rPr>
              <a:t>read the fact aloud, guess who it belongs to. Limit 2 guesses. Then owner identifies themselves and restates their name and fact. Team (Everyone) gets a point for every right fact guess. Then, pass the</a:t>
            </a:r>
            <a:r>
              <a:rPr lang="en-US" sz="2200" b="0" i="0" u="none" strike="noStrike" baseline="0" dirty="0" smtClean="0">
                <a:effectLst/>
                <a:latin typeface="Helvetica Neue"/>
                <a:ea typeface="Helvetica Neue"/>
                <a:cs typeface="Helvetica Neue"/>
                <a:sym typeface="Helvetica Neue"/>
              </a:rPr>
              <a:t> bag on to the next student.</a:t>
            </a:r>
            <a:endParaRPr lang="en-US" dirty="0" smtClean="0"/>
          </a:p>
          <a:p>
            <a:pPr marL="0" marR="0" indent="0" defTabSz="457200" rtl="0"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students to answer this question in their own words?</a:t>
            </a:r>
            <a:endParaRPr lang="en-US" dirty="0"/>
          </a:p>
        </p:txBody>
      </p:sp>
    </p:spTree>
    <p:extLst>
      <p:ext uri="{BB962C8B-B14F-4D97-AF65-F5344CB8AC3E}">
        <p14:creationId xmlns:p14="http://schemas.microsoft.com/office/powerpoint/2010/main" val="759169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definition we found online</a:t>
            </a:r>
            <a:r>
              <a:rPr lang="en-US" baseline="0" dirty="0" smtClean="0"/>
              <a:t> from Georgia Institute of Technology that we thought was pretty clear.</a:t>
            </a:r>
            <a:endParaRPr lang="en-US" dirty="0"/>
          </a:p>
        </p:txBody>
      </p:sp>
    </p:spTree>
    <p:extLst>
      <p:ext uri="{BB962C8B-B14F-4D97-AF65-F5344CB8AC3E}">
        <p14:creationId xmlns:p14="http://schemas.microsoft.com/office/powerpoint/2010/main" val="1421740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a:t>
            </a:r>
            <a:r>
              <a:rPr lang="en-US" baseline="0" dirty="0" smtClean="0"/>
              <a:t> answers from around the classroom: </a:t>
            </a:r>
          </a:p>
          <a:p>
            <a:r>
              <a:rPr lang="en-US" baseline="0" dirty="0" smtClean="0"/>
              <a:t>1. Something that you learned today.</a:t>
            </a:r>
          </a:p>
          <a:p>
            <a:r>
              <a:rPr lang="en-US" dirty="0" smtClean="0"/>
              <a:t>2.</a:t>
            </a:r>
            <a:r>
              <a:rPr lang="en-US" baseline="0" dirty="0" smtClean="0"/>
              <a:t> After today, how are you feeling?</a:t>
            </a:r>
            <a:endParaRPr lang="en-US" dirty="0"/>
          </a:p>
        </p:txBody>
      </p:sp>
    </p:spTree>
    <p:extLst>
      <p:ext uri="{BB962C8B-B14F-4D97-AF65-F5344CB8AC3E}">
        <p14:creationId xmlns:p14="http://schemas.microsoft.com/office/powerpoint/2010/main" val="1735474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655079678"/>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68404004"/>
      </p:ext>
    </p:extLst>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25151538"/>
      </p:ext>
    </p:extLst>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2" r:id="rId2"/>
    <p:sldLayoutId id="2147483653" r:id="rId3"/>
    <p:sldLayoutId id="2147483656" r:id="rId4"/>
    <p:sldLayoutId id="2147483657" r:id="rId5"/>
    <p:sldLayoutId id="2147483658" r:id="rId6"/>
    <p:sldLayoutId id="2147483659" r:id="rId7"/>
    <p:sldLayoutId id="2147483660" r:id="rId8"/>
    <p:sldLayoutId id="2147483661" r:id="rId9"/>
    <p:sldLayoutId id="2147483662" r:id="rId10"/>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4.png"/><Relationship Id="rId5" Type="http://schemas.openxmlformats.org/officeDocument/2006/relationships/image" Target="../media/image1.png"/><Relationship Id="rId1" Type="http://schemas.microsoft.com/office/2007/relationships/media" Target="../media/media1.mp4"/><Relationship Id="rId2" Type="http://schemas.openxmlformats.org/officeDocument/2006/relationships/video" Target="../media/media1.mp4"/></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comments" Target="../comments/comment1.xml"/><Relationship Id="rId1" Type="http://schemas.openxmlformats.org/officeDocument/2006/relationships/slideLayout" Target="../slideLayouts/slideLayout9.xml"/><Relationship Id="rId2" Type="http://schemas.openxmlformats.org/officeDocument/2006/relationships/hyperlink" Target="http://earsketch.gatech.edu/category/learning/anatomy-of-an-earsketch-project/what-is-programming"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rPr dirty="0"/>
              <a:t>Day 1 </a:t>
            </a:r>
            <a:r>
              <a:rPr dirty="0" smtClean="0"/>
              <a:t>(</a:t>
            </a:r>
            <a:r>
              <a:rPr lang="en-US" dirty="0" smtClean="0"/>
              <a:t>02</a:t>
            </a:r>
            <a:r>
              <a:rPr dirty="0" smtClean="0"/>
              <a:t>/</a:t>
            </a:r>
            <a:r>
              <a:rPr lang="en-US" dirty="0" smtClean="0"/>
              <a:t>11</a:t>
            </a:r>
            <a:r>
              <a:rPr dirty="0" smtClean="0"/>
              <a:t>/</a:t>
            </a:r>
            <a:r>
              <a:rPr lang="en-US" dirty="0" smtClean="0"/>
              <a:t>2016</a:t>
            </a:r>
            <a:r>
              <a:rPr dirty="0" smtClean="0"/>
              <a:t>)</a:t>
            </a:r>
            <a:endParaRPr dirty="0"/>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
        <p:nvSpPr>
          <p:cNvPr id="5" name="PB"/>
          <p:cNvSpPr/>
          <p:nvPr/>
        </p:nvSpPr>
        <p:spPr>
          <a:xfrm>
            <a:off x="0" y="9601200"/>
            <a:ext cx="31719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701481665"/>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Why are you here?</a:t>
            </a:r>
            <a:endParaRPr dirty="0"/>
          </a:p>
        </p:txBody>
      </p:sp>
      <p:sp>
        <p:nvSpPr>
          <p:cNvPr id="5" name="PB"/>
          <p:cNvSpPr/>
          <p:nvPr/>
        </p:nvSpPr>
        <p:spPr>
          <a:xfrm>
            <a:off x="0" y="9601200"/>
            <a:ext cx="317190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6204294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a:t>b</a:t>
            </a:r>
            <a:r>
              <a:rPr lang="en-US" sz="3200" dirty="0" smtClean="0"/>
              <a:t>ut you can always google it.</a:t>
            </a:r>
            <a:endParaRPr sz="3200" dirty="0"/>
          </a:p>
        </p:txBody>
      </p:sp>
      <p:sp>
        <p:nvSpPr>
          <p:cNvPr id="5" name="PB"/>
          <p:cNvSpPr/>
          <p:nvPr/>
        </p:nvSpPr>
        <p:spPr>
          <a:xfrm>
            <a:off x="0" y="9601200"/>
            <a:ext cx="348909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49236593"/>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Goal Map</a:t>
            </a:r>
            <a:endParaRPr dirty="0"/>
          </a:p>
        </p:txBody>
      </p:sp>
      <p:sp>
        <p:nvSpPr>
          <p:cNvPr id="5" name="PB"/>
          <p:cNvSpPr/>
          <p:nvPr/>
        </p:nvSpPr>
        <p:spPr>
          <a:xfrm>
            <a:off x="0" y="9601200"/>
            <a:ext cx="3806283"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8583219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pPr marL="444500" marR="0" indent="-444500" algn="l" defTabSz="584200" rtl="0" eaLnBrk="1" fontAlgn="auto" latinLnBrk="0" hangingPunct="1">
              <a:lnSpc>
                <a:spcPct val="100000"/>
              </a:lnSpc>
              <a:spcBef>
                <a:spcPts val="4200"/>
              </a:spcBef>
              <a:spcAft>
                <a:spcPts val="0"/>
              </a:spcAft>
              <a:buClrTx/>
              <a:buSzPct val="75000"/>
              <a:buFontTx/>
              <a:buChar char="•"/>
              <a:tabLst/>
              <a:defRPr/>
            </a:pPr>
            <a:r>
              <a:rPr lang="en-US" strike="sngStrike" dirty="0" smtClean="0"/>
              <a:t>Discuss our goals</a:t>
            </a:r>
          </a:p>
          <a:p>
            <a:r>
              <a:rPr lang="en-US" strike="noStrike" dirty="0" smtClean="0"/>
              <a:t>Meet the team</a:t>
            </a:r>
          </a:p>
          <a:p>
            <a:r>
              <a:rPr lang="en-US" dirty="0" smtClean="0"/>
              <a:t>Discuss our workflow</a:t>
            </a:r>
          </a:p>
          <a:p>
            <a:r>
              <a:rPr lang="en-US" dirty="0" smtClean="0"/>
              <a:t>What is programming?</a:t>
            </a:r>
          </a:p>
        </p:txBody>
      </p:sp>
      <p:sp>
        <p:nvSpPr>
          <p:cNvPr id="7" name="PB"/>
          <p:cNvSpPr/>
          <p:nvPr/>
        </p:nvSpPr>
        <p:spPr>
          <a:xfrm>
            <a:off x="0" y="9601200"/>
            <a:ext cx="412347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Meet the Team</a:t>
            </a:r>
            <a:endParaRPr lang="en-US" sz="6000" dirty="0"/>
          </a:p>
        </p:txBody>
      </p:sp>
      <p:sp>
        <p:nvSpPr>
          <p:cNvPr id="2" name="Text Placeholder 1"/>
          <p:cNvSpPr>
            <a:spLocks noGrp="1"/>
          </p:cNvSpPr>
          <p:nvPr>
            <p:ph type="body" sz="quarter" idx="1"/>
          </p:nvPr>
        </p:nvSpPr>
        <p:spPr>
          <a:xfrm>
            <a:off x="1270000" y="2056042"/>
            <a:ext cx="10464800" cy="7265758"/>
          </a:xfrm>
        </p:spPr>
        <p:txBody>
          <a:bodyPr>
            <a:normAutofit lnSpcReduction="10000"/>
          </a:bodyPr>
          <a:lstStyle/>
          <a:p>
            <a:pPr marL="457200" indent="-457200" algn="l">
              <a:buFont typeface="Arial"/>
              <a:buChar char="•"/>
            </a:pPr>
            <a:r>
              <a:rPr lang="en-US" dirty="0" smtClean="0"/>
              <a:t>There are two teams.</a:t>
            </a:r>
            <a:br>
              <a:rPr lang="en-US" dirty="0" smtClean="0"/>
            </a:br>
            <a:endParaRPr lang="en-US" dirty="0" smtClean="0"/>
          </a:p>
          <a:p>
            <a:pPr marL="457200" indent="-457200" algn="l">
              <a:buFont typeface="Arial"/>
              <a:buChar char="•"/>
            </a:pPr>
            <a:r>
              <a:rPr lang="en-US" dirty="0" smtClean="0"/>
              <a:t>Everyone write a fact about themselves and put it in their team’s bag. Then, the teams switch bags.</a:t>
            </a:r>
            <a:br>
              <a:rPr lang="en-US" dirty="0" smtClean="0"/>
            </a:br>
            <a:endParaRPr lang="en-US" dirty="0" smtClean="0"/>
          </a:p>
          <a:p>
            <a:pPr marL="457200" indent="-457200" algn="l">
              <a:buFont typeface="Arial"/>
              <a:buChar char="•"/>
            </a:pPr>
            <a:r>
              <a:rPr lang="en-US" dirty="0" smtClean="0"/>
              <a:t>The first person pulls out a fact and reads it aloud.</a:t>
            </a:r>
            <a:br>
              <a:rPr lang="en-US" dirty="0" smtClean="0"/>
            </a:br>
            <a:endParaRPr lang="en-US" dirty="0" smtClean="0"/>
          </a:p>
          <a:p>
            <a:pPr marL="457200" indent="-457200" algn="l">
              <a:buFont typeface="Arial"/>
              <a:buChar char="•"/>
            </a:pPr>
            <a:r>
              <a:rPr lang="en-US" dirty="0" smtClean="0"/>
              <a:t>Then, they have one chance to guess who the fact belongs to, after deliberating with your team (don’t think too long – you only have 5 seconds).</a:t>
            </a:r>
            <a:br>
              <a:rPr lang="en-US" dirty="0" smtClean="0"/>
            </a:br>
            <a:endParaRPr lang="en-US" dirty="0" smtClean="0"/>
          </a:p>
          <a:p>
            <a:pPr marL="457200" indent="-457200" algn="l">
              <a:buFont typeface="Arial"/>
              <a:buChar char="•"/>
            </a:pPr>
            <a:r>
              <a:rPr lang="en-US" dirty="0" smtClean="0"/>
              <a:t>If they get it right, their team gets a point. (If they get it wrong, don’t give it away yet!) </a:t>
            </a:r>
            <a:br>
              <a:rPr lang="en-US" dirty="0" smtClean="0"/>
            </a:br>
            <a:endParaRPr lang="en-US" dirty="0" smtClean="0"/>
          </a:p>
          <a:p>
            <a:pPr marL="457200" indent="-457200" algn="l">
              <a:buFont typeface="Arial"/>
              <a:buChar char="•"/>
            </a:pPr>
            <a:r>
              <a:rPr lang="en-US" dirty="0" smtClean="0"/>
              <a:t>The other team guesses next. Continue until everyone has guessed.</a:t>
            </a:r>
          </a:p>
        </p:txBody>
      </p:sp>
      <p:sp>
        <p:nvSpPr>
          <p:cNvPr id="7" name="PB"/>
          <p:cNvSpPr/>
          <p:nvPr/>
        </p:nvSpPr>
        <p:spPr>
          <a:xfrm>
            <a:off x="0" y="9601200"/>
            <a:ext cx="7929756"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57860987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pPr marL="444500" marR="0" indent="-444500" algn="l" defTabSz="584200" rtl="0" eaLnBrk="1" fontAlgn="auto" latinLnBrk="0" hangingPunct="1">
              <a:lnSpc>
                <a:spcPct val="100000"/>
              </a:lnSpc>
              <a:spcBef>
                <a:spcPts val="4200"/>
              </a:spcBef>
              <a:spcAft>
                <a:spcPts val="0"/>
              </a:spcAft>
              <a:buClrTx/>
              <a:buSzPct val="75000"/>
              <a:buFontTx/>
              <a:buChar char="•"/>
              <a:tabLst/>
              <a:defRPr/>
            </a:pPr>
            <a:r>
              <a:rPr lang="en-US" strike="sngStrike" dirty="0" smtClean="0"/>
              <a:t>Discuss our goals</a:t>
            </a:r>
          </a:p>
          <a:p>
            <a:r>
              <a:rPr lang="en-US" strike="sngStrike" dirty="0" smtClean="0"/>
              <a:t>Meet the team</a:t>
            </a:r>
          </a:p>
          <a:p>
            <a:r>
              <a:rPr lang="en-US" dirty="0" smtClean="0"/>
              <a:t>Discuss our workflow</a:t>
            </a:r>
          </a:p>
          <a:p>
            <a:r>
              <a:rPr lang="en-US" dirty="0" smtClean="0"/>
              <a:t>What is programming?</a:t>
            </a:r>
          </a:p>
        </p:txBody>
      </p:sp>
      <p:sp>
        <p:nvSpPr>
          <p:cNvPr id="7" name="PB"/>
          <p:cNvSpPr/>
          <p:nvPr/>
        </p:nvSpPr>
        <p:spPr>
          <a:xfrm>
            <a:off x="0" y="9601200"/>
            <a:ext cx="824694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952500" y="3831554"/>
            <a:ext cx="11099800" cy="2159000"/>
          </a:xfrm>
          <a:prstGeom prst="rect">
            <a:avLst/>
          </a:prstGeom>
        </p:spPr>
        <p:txBody>
          <a:bodyPr/>
          <a:lstStyle/>
          <a:p>
            <a:r>
              <a:rPr dirty="0"/>
              <a:t>How will this work?</a:t>
            </a:r>
          </a:p>
        </p:txBody>
      </p:sp>
      <p:sp>
        <p:nvSpPr>
          <p:cNvPr id="5" name="PB"/>
          <p:cNvSpPr/>
          <p:nvPr/>
        </p:nvSpPr>
        <p:spPr>
          <a:xfrm>
            <a:off x="0" y="9601200"/>
            <a:ext cx="856413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9307490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rPr dirty="0"/>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
        <p:nvSpPr>
          <p:cNvPr id="5" name="PB"/>
          <p:cNvSpPr/>
          <p:nvPr/>
        </p:nvSpPr>
        <p:spPr>
          <a:xfrm>
            <a:off x="0" y="9601200"/>
            <a:ext cx="888132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04735951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r>
              <a:rPr lang="en-US" strike="sngStrike" dirty="0"/>
              <a:t>Discuss our goals</a:t>
            </a:r>
          </a:p>
          <a:p>
            <a:r>
              <a:rPr lang="en-US" strike="sngStrike" dirty="0" smtClean="0"/>
              <a:t>Meet the team</a:t>
            </a:r>
          </a:p>
          <a:p>
            <a:r>
              <a:rPr lang="en-US" strike="sngStrike" dirty="0" smtClean="0"/>
              <a:t>Discuss our workflow</a:t>
            </a:r>
          </a:p>
          <a:p>
            <a:r>
              <a:rPr lang="en-US" dirty="0" smtClean="0"/>
              <a:t>What is programming?</a:t>
            </a:r>
          </a:p>
        </p:txBody>
      </p:sp>
      <p:sp>
        <p:nvSpPr>
          <p:cNvPr id="7" name="PB"/>
          <p:cNvSpPr/>
          <p:nvPr/>
        </p:nvSpPr>
        <p:spPr>
          <a:xfrm>
            <a:off x="0" y="9601200"/>
            <a:ext cx="919851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
        <p:nvSpPr>
          <p:cNvPr id="7" name="PB"/>
          <p:cNvSpPr/>
          <p:nvPr/>
        </p:nvSpPr>
        <p:spPr>
          <a:xfrm>
            <a:off x="0" y="9601200"/>
            <a:ext cx="951570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5365443"/>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xfrm>
            <a:off x="838200" y="3549650"/>
            <a:ext cx="11099800" cy="2159000"/>
          </a:xfrm>
          <a:prstGeom prst="rect">
            <a:avLst/>
          </a:prstGeom>
        </p:spPr>
        <p:txBody>
          <a:bodyPr/>
          <a:lstStyle/>
          <a:p>
            <a:r>
              <a:rPr dirty="0"/>
              <a:t>Welcome!</a:t>
            </a:r>
          </a:p>
        </p:txBody>
      </p:sp>
      <p:sp>
        <p:nvSpPr>
          <p:cNvPr id="5" name="PB"/>
          <p:cNvSpPr/>
          <p:nvPr/>
        </p:nvSpPr>
        <p:spPr>
          <a:xfrm>
            <a:off x="0" y="9601200"/>
            <a:ext cx="634380"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785343918"/>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
        <p:nvSpPr>
          <p:cNvPr id="6" name="PB"/>
          <p:cNvSpPr/>
          <p:nvPr/>
        </p:nvSpPr>
        <p:spPr>
          <a:xfrm>
            <a:off x="0" y="9601200"/>
            <a:ext cx="9832897" cy="152400"/>
          </a:xfrm>
          <a:prstGeom prst="rect">
            <a:avLst/>
          </a:prstGeom>
          <a:blipFill rotWithShape="1">
            <a:blip r:embed="rId5"/>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73986987"/>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Anatomy of an </a:t>
            </a:r>
            <a:r>
              <a:rPr lang="en-US" sz="4800" dirty="0" err="1"/>
              <a:t>EarSketch</a:t>
            </a:r>
            <a:r>
              <a:rPr lang="en-US" sz="4800" dirty="0"/>
              <a:t> Project: </a:t>
            </a:r>
            <a:r>
              <a:rPr lang="en-US" sz="4800" dirty="0" smtClean="0"/>
              <a:t/>
            </a:r>
            <a:br>
              <a:rPr lang="en-US" sz="4800" dirty="0" smtClean="0"/>
            </a:br>
            <a:r>
              <a:rPr lang="en-US" sz="4800" dirty="0" smtClean="0"/>
              <a:t>What </a:t>
            </a:r>
            <a:r>
              <a:rPr lang="en-US" sz="4800" dirty="0"/>
              <a:t>is programming?</a:t>
            </a:r>
          </a:p>
        </p:txBody>
      </p:sp>
      <p:sp>
        <p:nvSpPr>
          <p:cNvPr id="3" name="Text Placeholder 2"/>
          <p:cNvSpPr>
            <a:spLocks noGrp="1"/>
          </p:cNvSpPr>
          <p:nvPr>
            <p:ph type="body" idx="1"/>
          </p:nvPr>
        </p:nvSpPr>
        <p:spPr/>
        <p:txBody>
          <a:bodyPr>
            <a:normAutofit fontScale="92500" lnSpcReduction="10000"/>
          </a:bodyPr>
          <a:lstStyle/>
          <a:p>
            <a:pPr marL="0" indent="0">
              <a:buNone/>
            </a:pPr>
            <a:r>
              <a:rPr lang="en-US" sz="4800" dirty="0"/>
              <a:t>Computer code is a collection of typed words that the computer can clearly understand. Just as a human translator might translate from the English language to Spanish, the computer interprets these words as ones and zeros. We as humans use programming languages, instead of writing directly in ones and zeros, so we can easily write and understand the computer code and can organize it. </a:t>
            </a:r>
            <a:endParaRPr lang="en-US" sz="3600" dirty="0"/>
          </a:p>
        </p:txBody>
      </p:sp>
      <p:sp>
        <p:nvSpPr>
          <p:cNvPr id="7" name="PB"/>
          <p:cNvSpPr/>
          <p:nvPr/>
        </p:nvSpPr>
        <p:spPr>
          <a:xfrm>
            <a:off x="0" y="9601200"/>
            <a:ext cx="1015008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91419162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sz="4400" dirty="0" smtClean="0"/>
              <a:t>We </a:t>
            </a:r>
            <a:r>
              <a:rPr lang="en-US" sz="4400" dirty="0"/>
              <a:t>can think of the different lines of our code as being individual instructions that we give to the computer. The computer follows these instructions explicitly to execute our written code</a:t>
            </a:r>
            <a:r>
              <a:rPr lang="en-US" sz="4400" dirty="0" smtClean="0"/>
              <a:t>.</a:t>
            </a:r>
          </a:p>
          <a:p>
            <a:pPr marL="0" indent="0">
              <a:buNone/>
            </a:pPr>
            <a:r>
              <a:rPr lang="en-US" sz="2100" dirty="0">
                <a:hlinkClick r:id="rId2"/>
              </a:rPr>
              <a:t>http://earsketch.gatech.edu/category/learning/anatomy-of-an-earsketch-project/what-is-</a:t>
            </a:r>
            <a:r>
              <a:rPr lang="en-US" sz="2100" dirty="0" smtClean="0">
                <a:hlinkClick r:id="rId2"/>
              </a:rPr>
              <a:t>programming</a:t>
            </a:r>
            <a:r>
              <a:rPr lang="en-US" sz="2100" dirty="0" smtClean="0"/>
              <a:t> </a:t>
            </a:r>
            <a:endParaRPr lang="en-US" sz="2100" dirty="0"/>
          </a:p>
        </p:txBody>
      </p:sp>
      <p:sp>
        <p:nvSpPr>
          <p:cNvPr id="6" name="PB"/>
          <p:cNvSpPr/>
          <p:nvPr/>
        </p:nvSpPr>
        <p:spPr>
          <a:xfrm>
            <a:off x="0" y="9601200"/>
            <a:ext cx="1046727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30057523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
        <p:nvSpPr>
          <p:cNvPr id="7" name="PB"/>
          <p:cNvSpPr/>
          <p:nvPr/>
        </p:nvSpPr>
        <p:spPr>
          <a:xfrm>
            <a:off x="0" y="9601200"/>
            <a:ext cx="1078446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795081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
        <p:nvSpPr>
          <p:cNvPr id="6" name="PB"/>
          <p:cNvSpPr/>
          <p:nvPr/>
        </p:nvSpPr>
        <p:spPr>
          <a:xfrm>
            <a:off x="0" y="9601200"/>
            <a:ext cx="12687610"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6013301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normAutofit/>
          </a:bodyPr>
          <a:lstStyle/>
          <a:p>
            <a:r>
              <a:rPr lang="en-US" strike="sngStrike" dirty="0"/>
              <a:t>Meet the Teachers &amp; Procedures</a:t>
            </a:r>
          </a:p>
          <a:p>
            <a:r>
              <a:rPr lang="en-US" strike="sngStrike" dirty="0"/>
              <a:t>Discuss our goals</a:t>
            </a:r>
          </a:p>
          <a:p>
            <a:r>
              <a:rPr lang="en-US" strike="sngStrike" dirty="0" smtClean="0"/>
              <a:t>Meet </a:t>
            </a:r>
            <a:r>
              <a:rPr lang="en-US" strike="sngStrike" dirty="0"/>
              <a:t>the Team</a:t>
            </a:r>
          </a:p>
          <a:p>
            <a:r>
              <a:rPr lang="en-US" strike="sngStrike" dirty="0" smtClean="0"/>
              <a:t>Discuss our workflow</a:t>
            </a:r>
          </a:p>
          <a:p>
            <a:r>
              <a:rPr lang="en-US" strike="sngStrike" dirty="0" smtClean="0"/>
              <a:t>What is programming?</a:t>
            </a:r>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9" name="PB"/>
          <p:cNvSpPr/>
          <p:nvPr/>
        </p:nvSpPr>
        <p:spPr>
          <a:xfrm>
            <a:off x="0" y="9601200"/>
            <a:ext cx="1300480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0790941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dirty="0" smtClean="0"/>
              <a:t>Meet the Instructors</a:t>
            </a:r>
          </a:p>
          <a:p>
            <a:pPr marL="444500" marR="0" indent="-444500" algn="l" defTabSz="584200" rtl="0" eaLnBrk="1" fontAlgn="auto" latinLnBrk="0" hangingPunct="1">
              <a:lnSpc>
                <a:spcPct val="100000"/>
              </a:lnSpc>
              <a:spcBef>
                <a:spcPts val="4200"/>
              </a:spcBef>
              <a:spcAft>
                <a:spcPts val="0"/>
              </a:spcAft>
              <a:buClrTx/>
              <a:buSzPct val="75000"/>
              <a:buFontTx/>
              <a:buChar char="•"/>
              <a:tabLst/>
              <a:defRPr/>
            </a:pPr>
            <a:r>
              <a:rPr lang="en-US" dirty="0" smtClean="0"/>
              <a:t>Discuss our goals</a:t>
            </a:r>
          </a:p>
          <a:p>
            <a:r>
              <a:rPr lang="en-US" dirty="0" smtClean="0"/>
              <a:t>Meet the team</a:t>
            </a:r>
          </a:p>
          <a:p>
            <a:r>
              <a:rPr lang="en-US" dirty="0" smtClean="0"/>
              <a:t>Discuss our workflow</a:t>
            </a:r>
          </a:p>
          <a:p>
            <a:r>
              <a:rPr lang="en-US" dirty="0" smtClean="0"/>
              <a:t>What is programming?</a:t>
            </a:r>
          </a:p>
        </p:txBody>
      </p:sp>
      <p:sp>
        <p:nvSpPr>
          <p:cNvPr id="7" name="PB"/>
          <p:cNvSpPr/>
          <p:nvPr/>
        </p:nvSpPr>
        <p:spPr>
          <a:xfrm>
            <a:off x="0" y="9601200"/>
            <a:ext cx="95157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4176075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The Instructors</a:t>
            </a:r>
            <a:endParaRPr dirty="0"/>
          </a:p>
        </p:txBody>
      </p:sp>
      <p:sp>
        <p:nvSpPr>
          <p:cNvPr id="5" name="PB"/>
          <p:cNvSpPr/>
          <p:nvPr/>
        </p:nvSpPr>
        <p:spPr>
          <a:xfrm>
            <a:off x="0" y="9601200"/>
            <a:ext cx="126876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69371395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ext uri="{28A0092B-C50C-407E-A947-70E740481C1C}">
                <a14:useLocalDpi xmlns:a14="http://schemas.microsoft.com/office/drawing/2010/main" val="0"/>
              </a:ext>
            </a:extLst>
          </a:blip>
          <a:stretch>
            <a:fillRect/>
          </a:stretch>
        </p:blipFill>
        <p:spPr>
          <a:xfrm>
            <a:off x="7027862" y="2571263"/>
            <a:ext cx="4714875" cy="6286500"/>
          </a:xfrm>
          <a:prstGeom prst="rect">
            <a:avLst/>
          </a:prstGeom>
        </p:spPr>
      </p:pic>
      <p:sp>
        <p:nvSpPr>
          <p:cNvPr id="5" name="Shape 127"/>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Kyle</a:t>
            </a:r>
            <a:endParaRPr lang="en-US" dirty="0"/>
          </a:p>
        </p:txBody>
      </p:sp>
      <p:sp>
        <p:nvSpPr>
          <p:cNvPr id="8" name="Shape 128"/>
          <p:cNvSpPr>
            <a:spLocks noGrp="1"/>
          </p:cNvSpPr>
          <p:nvPr>
            <p:ph type="body" sz="half" idx="1"/>
          </p:nvPr>
        </p:nvSpPr>
        <p:spPr>
          <a:xfrm>
            <a:off x="952500" y="2590800"/>
            <a:ext cx="5334000" cy="6286500"/>
          </a:xfrm>
          <a:prstGeom prst="rect">
            <a:avLst/>
          </a:prstGeom>
        </p:spPr>
        <p:txBody>
          <a:bodyPr>
            <a:normAutofit/>
          </a:bodyPr>
          <a:lstStyle/>
          <a:p>
            <a:pPr marL="457200" indent="-457200" algn="l">
              <a:buFont typeface="Arial"/>
              <a:buChar char="•"/>
            </a:pPr>
            <a:r>
              <a:rPr lang="en-US" sz="2600" dirty="0" smtClean="0"/>
              <a:t>Java/Android developer</a:t>
            </a:r>
            <a:br>
              <a:rPr lang="en-US" sz="2600" dirty="0" smtClean="0"/>
            </a:br>
            <a:endParaRPr lang="en-US" sz="2600" dirty="0" smtClean="0"/>
          </a:p>
          <a:p>
            <a:pPr marL="457200" indent="-457200" algn="l">
              <a:buFont typeface="Arial"/>
              <a:buChar char="•"/>
            </a:pPr>
            <a:r>
              <a:rPr lang="en-US" sz="2600" dirty="0" smtClean="0"/>
              <a:t>Grew </a:t>
            </a:r>
            <a:r>
              <a:rPr lang="en-US" sz="2600" dirty="0"/>
              <a:t>up in </a:t>
            </a:r>
            <a:r>
              <a:rPr lang="en-US" sz="2600" dirty="0" smtClean="0"/>
              <a:t>Ohio</a:t>
            </a:r>
            <a:br>
              <a:rPr lang="en-US" sz="2600" dirty="0" smtClean="0"/>
            </a:br>
            <a:endParaRPr lang="en-US" sz="2600" dirty="0"/>
          </a:p>
          <a:p>
            <a:pPr marL="457200" indent="-457200" algn="l">
              <a:buFont typeface="Arial"/>
              <a:buChar char="•"/>
            </a:pPr>
            <a:r>
              <a:rPr lang="en-US" sz="2600" dirty="0"/>
              <a:t>E</a:t>
            </a:r>
            <a:r>
              <a:rPr lang="en-US" sz="2600" dirty="0" smtClean="0"/>
              <a:t>njoy traveling and learning about different places</a:t>
            </a:r>
            <a:br>
              <a:rPr lang="en-US" sz="2600" dirty="0" smtClean="0"/>
            </a:br>
            <a:endParaRPr lang="en-US" sz="2600" dirty="0"/>
          </a:p>
          <a:p>
            <a:pPr marL="457200" indent="-457200" algn="l">
              <a:buFont typeface="Arial"/>
              <a:buChar char="•"/>
            </a:pPr>
            <a:r>
              <a:rPr lang="en-US" sz="2600" dirty="0" smtClean="0"/>
              <a:t>Graduated from Princeton</a:t>
            </a:r>
            <a:br>
              <a:rPr lang="en-US" sz="2600" dirty="0" smtClean="0"/>
            </a:br>
            <a:endParaRPr lang="en-US" sz="2600" dirty="0" smtClean="0"/>
          </a:p>
          <a:p>
            <a:pPr marL="457200" indent="-457200" algn="l">
              <a:buFont typeface="Arial"/>
              <a:buChar char="•"/>
            </a:pPr>
            <a:r>
              <a:rPr lang="en-US" sz="2600" dirty="0"/>
              <a:t>L</a:t>
            </a:r>
            <a:r>
              <a:rPr lang="en-US" sz="2600" dirty="0" smtClean="0"/>
              <a:t>ike cereal, especially Honey Bunches of Oats</a:t>
            </a:r>
            <a:br>
              <a:rPr lang="en-US" sz="2600" dirty="0" smtClean="0"/>
            </a:br>
            <a:endParaRPr lang="en-US" sz="2600" dirty="0"/>
          </a:p>
          <a:p>
            <a:pPr marL="457200" indent="-457200" algn="l">
              <a:buFont typeface="Arial"/>
              <a:buChar char="•"/>
            </a:pPr>
            <a:r>
              <a:rPr lang="en-US" sz="2600" dirty="0" smtClean="0"/>
              <a:t>Into French hip-hop/pop at the moment</a:t>
            </a:r>
            <a:endParaRPr sz="2600" dirty="0"/>
          </a:p>
        </p:txBody>
      </p:sp>
      <p:sp>
        <p:nvSpPr>
          <p:cNvPr id="6" name="PB"/>
          <p:cNvSpPr/>
          <p:nvPr/>
        </p:nvSpPr>
        <p:spPr>
          <a:xfrm>
            <a:off x="0" y="9601200"/>
            <a:ext cx="1585951"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3943498"/>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rotWithShape="1">
          <a:blip r:embed="rId2">
            <a:extLst>
              <a:ext uri="{28A0092B-C50C-407E-A947-70E740481C1C}">
                <a14:useLocalDpi xmlns:a14="http://schemas.microsoft.com/office/drawing/2010/main" val="0"/>
              </a:ext>
            </a:extLst>
          </a:blip>
          <a:srcRect t="10415" b="12439"/>
          <a:stretch/>
        </p:blipFill>
        <p:spPr>
          <a:xfrm>
            <a:off x="7617222" y="3200400"/>
            <a:ext cx="3536156" cy="4937760"/>
          </a:xfrm>
          <a:prstGeom prst="rect">
            <a:avLst/>
          </a:prstGeom>
        </p:spPr>
      </p:pic>
      <p:sp>
        <p:nvSpPr>
          <p:cNvPr id="5" name="Shape 131"/>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Brandy</a:t>
            </a:r>
            <a:endParaRPr lang="en-US" dirty="0"/>
          </a:p>
        </p:txBody>
      </p:sp>
      <p:sp>
        <p:nvSpPr>
          <p:cNvPr id="6" name="Shape 132"/>
          <p:cNvSpPr txBox="1">
            <a:spLocks/>
          </p:cNvSpPr>
          <p:nvPr/>
        </p:nvSpPr>
        <p:spPr>
          <a:xfrm>
            <a:off x="952500" y="2590800"/>
            <a:ext cx="53340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lnSpcReduction="10000"/>
          </a:bodyPr>
          <a:lstStyle>
            <a:lvl1pPr marL="0" marR="0" indent="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a:lstStyle>
          <a:p>
            <a:pPr marL="457200" indent="-457200" algn="l">
              <a:buFont typeface="Arial" charset="0"/>
              <a:buChar char="•"/>
            </a:pPr>
            <a:r>
              <a:rPr lang="en-US" dirty="0"/>
              <a:t>Writer of Code (Java</a:t>
            </a:r>
            <a:r>
              <a:rPr lang="en-US" dirty="0" smtClean="0"/>
              <a:t>)</a:t>
            </a:r>
            <a:br>
              <a:rPr lang="en-US" dirty="0" smtClean="0"/>
            </a:br>
            <a:endParaRPr lang="en-US" dirty="0"/>
          </a:p>
          <a:p>
            <a:pPr marL="457200" indent="-457200" algn="l">
              <a:buFont typeface="Arial" charset="0"/>
              <a:buChar char="•"/>
            </a:pPr>
            <a:r>
              <a:rPr lang="en-US" dirty="0"/>
              <a:t>Writer of Words (Poetry</a:t>
            </a:r>
            <a:r>
              <a:rPr lang="en-US" dirty="0" smtClean="0"/>
              <a:t>)</a:t>
            </a:r>
            <a:br>
              <a:rPr lang="en-US" dirty="0" smtClean="0"/>
            </a:br>
            <a:endParaRPr lang="en-US" dirty="0"/>
          </a:p>
          <a:p>
            <a:pPr marL="457200" indent="-457200" algn="l">
              <a:buFont typeface="Arial" charset="0"/>
              <a:buChar char="•"/>
            </a:pPr>
            <a:r>
              <a:rPr lang="en-US" dirty="0"/>
              <a:t>Mom of two small </a:t>
            </a:r>
            <a:r>
              <a:rPr lang="en-US" dirty="0" smtClean="0"/>
              <a:t>humans</a:t>
            </a:r>
            <a:br>
              <a:rPr lang="en-US" dirty="0" smtClean="0"/>
            </a:br>
            <a:endParaRPr lang="en-US" dirty="0"/>
          </a:p>
          <a:p>
            <a:pPr marL="457200" indent="-457200" algn="l">
              <a:buFont typeface="Arial" charset="0"/>
              <a:buChar char="•"/>
            </a:pPr>
            <a:r>
              <a:rPr lang="en-US" dirty="0"/>
              <a:t>Detroit Born and </a:t>
            </a:r>
            <a:r>
              <a:rPr lang="en-US" dirty="0" smtClean="0"/>
              <a:t>Raised</a:t>
            </a:r>
            <a:br>
              <a:rPr lang="en-US" dirty="0" smtClean="0"/>
            </a:br>
            <a:endParaRPr lang="en-US" dirty="0"/>
          </a:p>
          <a:p>
            <a:pPr marL="457200" indent="-457200" algn="l">
              <a:buFont typeface="Arial" charset="0"/>
              <a:buChar char="•"/>
            </a:pPr>
            <a:r>
              <a:rPr lang="en-US" dirty="0"/>
              <a:t>Halo Mistress Chief (</a:t>
            </a:r>
            <a:r>
              <a:rPr lang="en-US" dirty="0" err="1"/>
              <a:t>Ubisoft</a:t>
            </a:r>
            <a:r>
              <a:rPr lang="en-US" dirty="0" smtClean="0"/>
              <a:t>)</a:t>
            </a:r>
            <a:br>
              <a:rPr lang="en-US" dirty="0" smtClean="0"/>
            </a:br>
            <a:endParaRPr lang="en-US" dirty="0"/>
          </a:p>
          <a:p>
            <a:pPr marL="457200" indent="-457200" algn="l">
              <a:buFont typeface="Arial" charset="0"/>
              <a:buChar char="•"/>
            </a:pPr>
            <a:r>
              <a:rPr lang="en-US" dirty="0"/>
              <a:t>Reader of Sci-Fi </a:t>
            </a:r>
            <a:r>
              <a:rPr lang="en-US" dirty="0" smtClean="0"/>
              <a:t/>
            </a:r>
            <a:br>
              <a:rPr lang="en-US" dirty="0" smtClean="0"/>
            </a:br>
            <a:endParaRPr lang="en-US" dirty="0"/>
          </a:p>
          <a:p>
            <a:pPr marL="457200" indent="-457200" algn="l">
              <a:buFont typeface="Arial" charset="0"/>
              <a:buChar char="•"/>
            </a:pPr>
            <a:r>
              <a:rPr lang="en-US" dirty="0"/>
              <a:t>Part Android</a:t>
            </a:r>
          </a:p>
        </p:txBody>
      </p:sp>
      <p:sp>
        <p:nvSpPr>
          <p:cNvPr id="7" name="PB"/>
          <p:cNvSpPr/>
          <p:nvPr/>
        </p:nvSpPr>
        <p:spPr>
          <a:xfrm>
            <a:off x="0" y="9601200"/>
            <a:ext cx="1903141"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507014198"/>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r>
              <a:rPr lang="en-US" dirty="0"/>
              <a:t>Discuss our </a:t>
            </a:r>
            <a:r>
              <a:rPr lang="en-US" dirty="0" smtClean="0"/>
              <a:t>goals</a:t>
            </a:r>
            <a:endParaRPr lang="en-US" strike="sngStrike" dirty="0" smtClean="0"/>
          </a:p>
          <a:p>
            <a:r>
              <a:rPr lang="en-US" dirty="0" smtClean="0"/>
              <a:t>Meet the team</a:t>
            </a:r>
          </a:p>
          <a:p>
            <a:r>
              <a:rPr lang="en-US" dirty="0" smtClean="0"/>
              <a:t>Discuss our workflow</a:t>
            </a:r>
          </a:p>
          <a:p>
            <a:r>
              <a:rPr lang="en-US" dirty="0" smtClean="0"/>
              <a:t>What is programming?</a:t>
            </a:r>
          </a:p>
        </p:txBody>
      </p:sp>
      <p:sp>
        <p:nvSpPr>
          <p:cNvPr id="7" name="PB"/>
          <p:cNvSpPr/>
          <p:nvPr/>
        </p:nvSpPr>
        <p:spPr>
          <a:xfrm>
            <a:off x="0" y="9601200"/>
            <a:ext cx="222033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Why are we here?</a:t>
            </a:r>
            <a:endParaRPr dirty="0"/>
          </a:p>
        </p:txBody>
      </p:sp>
      <p:sp>
        <p:nvSpPr>
          <p:cNvPr id="5" name="PB"/>
          <p:cNvSpPr/>
          <p:nvPr/>
        </p:nvSpPr>
        <p:spPr>
          <a:xfrm>
            <a:off x="0" y="9601200"/>
            <a:ext cx="2537522"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6204294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
        <p:nvSpPr>
          <p:cNvPr id="5" name="PB"/>
          <p:cNvSpPr/>
          <p:nvPr/>
        </p:nvSpPr>
        <p:spPr>
          <a:xfrm>
            <a:off x="0" y="9601200"/>
            <a:ext cx="285471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879093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7732</TotalTime>
  <Words>669</Words>
  <Application>Microsoft Macintosh PowerPoint</Application>
  <PresentationFormat>Custom</PresentationFormat>
  <Paragraphs>108</Paragraphs>
  <Slides>25</Slides>
  <Notes>7</Notes>
  <HiddenSlides>0</HiddenSlides>
  <MMClips>1</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Black</vt:lpstr>
      <vt:lpstr>Day 1 (02/11/2016)</vt:lpstr>
      <vt:lpstr>Welcome!</vt:lpstr>
      <vt:lpstr>Today’s Goals</vt:lpstr>
      <vt:lpstr>The Instructors</vt:lpstr>
      <vt:lpstr>PowerPoint Presentation</vt:lpstr>
      <vt:lpstr>PowerPoint Presentation</vt:lpstr>
      <vt:lpstr>Today’s Goals</vt:lpstr>
      <vt:lpstr>Why are we here?</vt:lpstr>
      <vt:lpstr>Team Goals</vt:lpstr>
      <vt:lpstr>Why are you here?</vt:lpstr>
      <vt:lpstr>Individual Goals</vt:lpstr>
      <vt:lpstr>Goal Map</vt:lpstr>
      <vt:lpstr>Today’s Goals</vt:lpstr>
      <vt:lpstr>Meet the Team</vt:lpstr>
      <vt:lpstr>Today’s Goals</vt:lpstr>
      <vt:lpstr>How will this work?</vt:lpstr>
      <vt:lpstr>Flow of Class</vt:lpstr>
      <vt:lpstr>Today’s Goals</vt:lpstr>
      <vt:lpstr>break;</vt:lpstr>
      <vt:lpstr>PowerPoint Presentation</vt:lpstr>
      <vt:lpstr>Anatomy of an EarSketch Project:  What is programming?</vt:lpstr>
      <vt:lpstr>PowerPoint Presentation</vt:lpstr>
      <vt:lpstr>continue;</vt:lpstr>
      <vt:lpstr>PowerPoint Presentation</vt:lpstr>
      <vt:lpstr>Today’s Goals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Kyle Ofori</cp:lastModifiedBy>
  <cp:revision>81</cp:revision>
  <dcterms:modified xsi:type="dcterms:W3CDTF">2016-02-10T00:01:52Z</dcterms:modified>
</cp:coreProperties>
</file>